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sldIdLst>
    <p:sldId id="256" r:id="rId2"/>
    <p:sldId id="266" r:id="rId3"/>
    <p:sldId id="267" r:id="rId4"/>
    <p:sldId id="291" r:id="rId5"/>
    <p:sldId id="292" r:id="rId6"/>
    <p:sldId id="272" r:id="rId7"/>
    <p:sldId id="281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4" r:id="rId21"/>
    <p:sldId id="285" r:id="rId22"/>
    <p:sldId id="286" r:id="rId23"/>
    <p:sldId id="282" r:id="rId24"/>
    <p:sldId id="295" r:id="rId25"/>
    <p:sldId id="262" r:id="rId26"/>
    <p:sldId id="265" r:id="rId27"/>
    <p:sldId id="287" r:id="rId28"/>
    <p:sldId id="263" r:id="rId29"/>
    <p:sldId id="261" r:id="rId30"/>
    <p:sldId id="259" r:id="rId31"/>
    <p:sldId id="260" r:id="rId32"/>
    <p:sldId id="289" r:id="rId33"/>
    <p:sldId id="288" r:id="rId34"/>
    <p:sldId id="290" r:id="rId35"/>
    <p:sldId id="280" r:id="rId36"/>
    <p:sldId id="258" r:id="rId37"/>
  </p:sldIdLst>
  <p:sldSz cx="9144000" cy="6858000" type="screen4x3"/>
  <p:notesSz cx="6858000" cy="9144000"/>
  <p:defaultTextStyle>
    <a:defPPr>
      <a:defRPr lang="pt-B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17A8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Objects="1">
      <p:cViewPr>
        <p:scale>
          <a:sx n="66" d="100"/>
          <a:sy n="66" d="100"/>
        </p:scale>
        <p:origin x="-1392" y="-204"/>
      </p:cViewPr>
      <p:guideLst>
        <p:guide orient="horz" pos="3168"/>
        <p:guide pos="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tt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" y="0"/>
            <a:ext cx="9131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260350"/>
            <a:ext cx="8785225" cy="1470025"/>
          </a:xfrm>
        </p:spPr>
        <p:txBody>
          <a:bodyPr/>
          <a:lstStyle>
            <a:lvl1pPr>
              <a:defRPr i="1">
                <a:effectLst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278063"/>
            <a:ext cx="7272338" cy="64611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708920"/>
            <a:ext cx="2730615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65925" y="260350"/>
            <a:ext cx="2198688" cy="5832475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66688" y="260350"/>
            <a:ext cx="6446837" cy="583247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612000" y="0"/>
            <a:ext cx="8229600" cy="547200"/>
          </a:xfrm>
          <a:prstGeom prst="rect">
            <a:avLst/>
          </a:prstGeom>
        </p:spPr>
        <p:txBody>
          <a:bodyPr/>
          <a:lstStyle>
            <a:lvl1pPr algn="l">
              <a:defRPr lang="pt-BR" sz="3600"/>
            </a:lvl1pPr>
          </a:lstStyle>
          <a:p>
            <a:pPr lvl="0" algn="l"/>
            <a:r>
              <a:rPr lang="pt-BR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07791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ção a maté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118711" y="3838337"/>
            <a:ext cx="7342346" cy="1517333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Matéria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18086" y="5413072"/>
            <a:ext cx="7342346" cy="392192"/>
          </a:xfrm>
        </p:spPr>
        <p:txBody>
          <a:bodyPr/>
          <a:lstStyle>
            <a:lvl1pPr>
              <a:buFontTx/>
              <a:buNone/>
              <a:defRPr sz="2200" b="0">
                <a:latin typeface="+mn-lt"/>
              </a:defRPr>
            </a:lvl1pPr>
            <a:lvl3pPr>
              <a:buFont typeface="Arial" pitchFamily="34" charset="0"/>
              <a:buChar char="•"/>
              <a:defRPr/>
            </a:lvl3pPr>
          </a:lstStyle>
          <a:p>
            <a:pPr lvl="0"/>
            <a:r>
              <a:rPr lang="en-US" dirty="0" smtClean="0"/>
              <a:t>Info </a:t>
            </a:r>
            <a:r>
              <a:rPr lang="en-US" dirty="0" err="1" smtClean="0"/>
              <a:t>adicional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25052"/>
            <a:ext cx="8229600" cy="547200"/>
          </a:xfrm>
          <a:prstGeom prst="rect">
            <a:avLst/>
          </a:prstGeom>
        </p:spPr>
        <p:txBody>
          <a:bodyPr/>
          <a:lstStyle>
            <a:lvl1pPr algn="l">
              <a:defRPr lang="pt-BR" sz="3600"/>
            </a:lvl1pPr>
          </a:lstStyle>
          <a:p>
            <a:pPr lvl="0"/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16437134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341438"/>
            <a:ext cx="4316412" cy="47513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316413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Slide - intern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688" y="260350"/>
            <a:ext cx="87979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o título mestre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341438"/>
            <a:ext cx="8785225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8316913" y="6276975"/>
            <a:ext cx="7191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fld id="{863ED8E5-6DAC-442E-8FC1-B03353235B26}" type="slidenum">
              <a:rPr lang="pt-BR" sz="1500" b="1">
                <a:solidFill>
                  <a:srgbClr val="003399"/>
                </a:solidFill>
                <a:latin typeface="Arial" pitchFamily="34" charset="0"/>
              </a:rPr>
              <a:pPr algn="ctr">
                <a:spcBef>
                  <a:spcPct val="50000"/>
                </a:spcBef>
                <a:defRPr/>
              </a:pPr>
              <a:t>‹nº›</a:t>
            </a:fld>
            <a:endParaRPr lang="pt-BR" sz="1500" b="1">
              <a:solidFill>
                <a:srgbClr val="003399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90" r:id="rId13"/>
    <p:sldLayoutId id="2147483791" r:id="rId14"/>
    <p:sldLayoutId id="2147483738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3.wmv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4.wmv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5.wmv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6.wmv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7.wmv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8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8.wmv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9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9.wmv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0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10.wmv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1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11.wmv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otakai@gmail.com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1.wmv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2" Type="http://schemas.openxmlformats.org/officeDocument/2006/relationships/slideLayout" Target="../slideLayouts/slideLayout6.xml"/><Relationship Id="rId1" Type="http://schemas.openxmlformats.org/officeDocument/2006/relationships/video" Target="../media/media2.wmv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BPMN</a:t>
            </a:r>
            <a:endParaRPr lang="pt-BR" dirty="0"/>
          </a:p>
        </p:txBody>
      </p:sp>
      <p:sp>
        <p:nvSpPr>
          <p:cNvPr id="3076" name="Subtítul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mtClean="0"/>
              <a:t>Introdução</a:t>
            </a:r>
            <a:endParaRPr lang="pt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Interrupção</a:t>
            </a:r>
          </a:p>
        </p:txBody>
      </p:sp>
      <p:pic>
        <p:nvPicPr>
          <p:cNvPr id="5" name="BPMNDiveInto3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243" y="1196975"/>
            <a:ext cx="6334125" cy="475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Data XOR </a:t>
            </a:r>
          </a:p>
        </p:txBody>
      </p:sp>
      <p:pic>
        <p:nvPicPr>
          <p:cNvPr id="5" name="BPMNDiveInto4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198563"/>
            <a:ext cx="6334125" cy="475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Paralelo</a:t>
            </a:r>
          </a:p>
        </p:txBody>
      </p:sp>
      <p:pic>
        <p:nvPicPr>
          <p:cNvPr id="3" name="BPMNDiveInto6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235" y="1198563"/>
            <a:ext cx="6334125" cy="475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Event XOR</a:t>
            </a:r>
          </a:p>
        </p:txBody>
      </p:sp>
      <p:pic>
        <p:nvPicPr>
          <p:cNvPr id="8" name="BPMNDiveInto7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227" y="1198563"/>
            <a:ext cx="6334125" cy="475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Condicional Inclusiva</a:t>
            </a:r>
          </a:p>
        </p:txBody>
      </p:sp>
      <p:pic>
        <p:nvPicPr>
          <p:cNvPr id="4" name="BPMNDiveInto8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243" y="1196975"/>
            <a:ext cx="6334125" cy="475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Condicional Inclusiva</a:t>
            </a:r>
          </a:p>
        </p:txBody>
      </p:sp>
      <p:pic>
        <p:nvPicPr>
          <p:cNvPr id="9" name="BPMNDiveInto9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235" y="1413916"/>
            <a:ext cx="6334125" cy="475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Loop Sequencial</a:t>
            </a:r>
          </a:p>
        </p:txBody>
      </p:sp>
      <p:pic>
        <p:nvPicPr>
          <p:cNvPr id="4" name="BPMNDiveInto10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243" y="1125538"/>
            <a:ext cx="6334125" cy="474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Loop Paralelo</a:t>
            </a:r>
          </a:p>
        </p:txBody>
      </p:sp>
      <p:pic>
        <p:nvPicPr>
          <p:cNvPr id="4" name="BPMNDiveInto11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1146175"/>
            <a:ext cx="6334125" cy="475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Colaboração</a:t>
            </a:r>
          </a:p>
        </p:txBody>
      </p:sp>
      <p:pic>
        <p:nvPicPr>
          <p:cNvPr id="4" name="BPMNDiveInto12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1125538"/>
            <a:ext cx="6334125" cy="475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Manipulando Exceções (timeout)</a:t>
            </a:r>
            <a:endParaRPr lang="pt-B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16100"/>
            <a:ext cx="3857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21869"/>
            <a:ext cx="3857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65312" y="2102559"/>
            <a:ext cx="121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Caminho Feliz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277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do BPMN</a:t>
            </a:r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657831986"/>
              </p:ext>
            </p:extLst>
          </p:nvPr>
        </p:nvGraphicFramePr>
        <p:xfrm>
          <a:off x="683568" y="1232248"/>
          <a:ext cx="3438229" cy="5149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5884"/>
                <a:gridCol w="1802345"/>
              </a:tblGrid>
              <a:tr h="35181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Elemento</a:t>
                      </a:r>
                      <a:endParaRPr lang="pt-BR" sz="1800" dirty="0"/>
                    </a:p>
                  </a:txBody>
                  <a:tcPr marL="91452" marR="91452" marT="45709" marB="4570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Descrição</a:t>
                      </a:r>
                      <a:endParaRPr lang="pt-BR" sz="1800" dirty="0"/>
                    </a:p>
                  </a:txBody>
                  <a:tcPr marL="91452" marR="91452" marT="45709" marB="45709">
                    <a:solidFill>
                      <a:schemeClr val="accent1"/>
                    </a:solidFill>
                  </a:tcPr>
                </a:tc>
              </a:tr>
              <a:tr h="796817">
                <a:tc>
                  <a:txBody>
                    <a:bodyPr/>
                    <a:lstStyle/>
                    <a:p>
                      <a:endParaRPr lang="pt-BR" sz="1800" dirty="0" smtClean="0"/>
                    </a:p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Evento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  <a:tr h="79730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Gateways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  <a:tr h="79730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Atividade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  <a:tr h="79730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Fluxo de Sequência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  <a:tr h="79730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Fluxo de Mensagem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  <a:tr h="79730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52" marR="91452" marT="45709" marB="45709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Associação</a:t>
                      </a:r>
                      <a:endParaRPr lang="pt-BR" sz="1400" dirty="0"/>
                    </a:p>
                  </a:txBody>
                  <a:tcPr marL="91452" marR="91452" marT="45709" marB="45709" anchor="ctr"/>
                </a:tc>
              </a:tr>
            </a:tbl>
          </a:graphicData>
        </a:graphic>
      </p:graphicFrame>
      <p:graphicFrame>
        <p:nvGraphicFramePr>
          <p:cNvPr id="18" name="Espaço Reservado para Conteúdo 9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044781895"/>
              </p:ext>
            </p:extLst>
          </p:nvPr>
        </p:nvGraphicFramePr>
        <p:xfrm>
          <a:off x="5152456" y="1223392"/>
          <a:ext cx="3469333" cy="512614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92986"/>
                <a:gridCol w="1676347"/>
              </a:tblGrid>
              <a:tr h="369043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Elemento</a:t>
                      </a:r>
                      <a:endParaRPr lang="pt-BR" sz="1800" dirty="0"/>
                    </a:p>
                  </a:txBody>
                  <a:tcPr marL="91418" marR="914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Descrição</a:t>
                      </a:r>
                      <a:endParaRPr lang="pt-BR" sz="1800" dirty="0"/>
                    </a:p>
                  </a:txBody>
                  <a:tcPr marL="91418" marR="91418">
                    <a:solidFill>
                      <a:schemeClr val="accent1"/>
                    </a:solidFill>
                  </a:tcPr>
                </a:tc>
              </a:tr>
              <a:tr h="1883242">
                <a:tc>
                  <a:txBody>
                    <a:bodyPr/>
                    <a:lstStyle/>
                    <a:p>
                      <a:endParaRPr lang="pt-BR" sz="1800" dirty="0" smtClean="0"/>
                    </a:p>
                    <a:p>
                      <a:endParaRPr lang="pt-BR" sz="1800" dirty="0" smtClean="0"/>
                    </a:p>
                  </a:txBody>
                  <a:tcPr marL="91418" marR="91418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Pool</a:t>
                      </a:r>
                      <a:r>
                        <a:rPr lang="pt-BR" sz="1400" baseline="0" dirty="0" smtClean="0"/>
                        <a:t> e </a:t>
                      </a:r>
                      <a:r>
                        <a:rPr lang="pt-BR" sz="1400" baseline="0" dirty="0" err="1" smtClean="0"/>
                        <a:t>Lanes</a:t>
                      </a:r>
                      <a:endParaRPr lang="pt-BR" sz="1400" baseline="0" dirty="0" smtClean="0"/>
                    </a:p>
                  </a:txBody>
                  <a:tcPr marL="91418" marR="91418" anchor="ctr"/>
                </a:tc>
              </a:tr>
              <a:tr h="1348116">
                <a:tc>
                  <a:txBody>
                    <a:bodyPr/>
                    <a:lstStyle/>
                    <a:p>
                      <a:endParaRPr lang="pt-BR" sz="1800" dirty="0" smtClean="0"/>
                    </a:p>
                    <a:p>
                      <a:endParaRPr lang="pt-BR" sz="1800" dirty="0" smtClean="0"/>
                    </a:p>
                  </a:txBody>
                  <a:tcPr marL="91418" marR="91418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Objeto de Dados</a:t>
                      </a:r>
                      <a:endParaRPr lang="pt-BR" sz="1400" dirty="0"/>
                    </a:p>
                  </a:txBody>
                  <a:tcPr marL="91418" marR="91418" anchor="ctr"/>
                </a:tc>
              </a:tr>
              <a:tr h="849489">
                <a:tc>
                  <a:txBody>
                    <a:bodyPr/>
                    <a:lstStyle/>
                    <a:p>
                      <a:endParaRPr lang="pt-BR" sz="1800" dirty="0" smtClean="0"/>
                    </a:p>
                    <a:p>
                      <a:endParaRPr lang="pt-BR" sz="1800" dirty="0" smtClean="0"/>
                    </a:p>
                  </a:txBody>
                  <a:tcPr marL="91418" marR="91418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Grupo</a:t>
                      </a:r>
                      <a:endParaRPr lang="pt-BR" sz="1400" dirty="0"/>
                    </a:p>
                  </a:txBody>
                  <a:tcPr marL="91418" marR="91418" anchor="ctr"/>
                </a:tc>
              </a:tr>
              <a:tr h="676252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18" marR="91418"/>
                </a:tc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Anotação</a:t>
                      </a:r>
                      <a:endParaRPr lang="pt-BR" sz="1400" dirty="0"/>
                    </a:p>
                  </a:txBody>
                  <a:tcPr marL="91418" marR="91418" anchor="ctr"/>
                </a:tc>
              </a:tr>
            </a:tbl>
          </a:graphicData>
        </a:graphic>
      </p:graphicFrame>
      <p:grpSp>
        <p:nvGrpSpPr>
          <p:cNvPr id="2" name="Grupo 1"/>
          <p:cNvGrpSpPr/>
          <p:nvPr/>
        </p:nvGrpSpPr>
        <p:grpSpPr>
          <a:xfrm>
            <a:off x="1018581" y="1920458"/>
            <a:ext cx="5551488" cy="4316854"/>
            <a:chOff x="498475" y="1532883"/>
            <a:chExt cx="5551488" cy="4796504"/>
          </a:xfrm>
        </p:grpSpPr>
        <p:pic>
          <p:nvPicPr>
            <p:cNvPr id="414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552" y="1532883"/>
              <a:ext cx="323873" cy="342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4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347" y="2316652"/>
              <a:ext cx="476283" cy="50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4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5" y="3099014"/>
              <a:ext cx="1124027" cy="657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4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83" y="5060997"/>
              <a:ext cx="895411" cy="161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46" y="4196969"/>
              <a:ext cx="885885" cy="161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49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46" y="5853024"/>
              <a:ext cx="885885" cy="142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0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873" y="3528290"/>
              <a:ext cx="733474" cy="1104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1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68" y="4927809"/>
              <a:ext cx="885885" cy="704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2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584" y="5938893"/>
              <a:ext cx="762051" cy="390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3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258" y="1590700"/>
              <a:ext cx="1190705" cy="1314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Manipulando Exceções (erro)</a:t>
            </a:r>
            <a:endParaRPr lang="pt-B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10" y="1052736"/>
            <a:ext cx="6946583" cy="276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94" y="3879026"/>
            <a:ext cx="6946583" cy="298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5496" y="2045970"/>
            <a:ext cx="1243495" cy="66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Caminho Feliz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7685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Transações</a:t>
            </a:r>
            <a:endParaRPr lang="pt-BR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5" y="908720"/>
            <a:ext cx="8777169" cy="561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157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Compensação Direta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0" y="980728"/>
            <a:ext cx="8415062" cy="584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969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Fluxo de Mensagens x Sequência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38201"/>
            <a:ext cx="4702302" cy="489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03742753"/>
              </p:ext>
            </p:extLst>
          </p:nvPr>
        </p:nvGraphicFramePr>
        <p:xfrm>
          <a:off x="4788024" y="1124744"/>
          <a:ext cx="3916652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/>
                <a:gridCol w="1269986"/>
                <a:gridCol w="1269986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Pool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Lane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Mensagem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DEVE</a:t>
                      </a:r>
                    </a:p>
                    <a:p>
                      <a:r>
                        <a:rPr lang="pt-BR" dirty="0" smtClean="0"/>
                        <a:t>CRUZAR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PODE CRUZAR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Sequência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DEVE CRUZAR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PODE CRUZAR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Conector de seta reta 7"/>
          <p:cNvCxnSpPr/>
          <p:nvPr/>
        </p:nvCxnSpPr>
        <p:spPr>
          <a:xfrm flipH="1">
            <a:off x="3275856" y="2420888"/>
            <a:ext cx="1512168" cy="186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2483768" y="1772816"/>
            <a:ext cx="2304256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477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aixaDeTexto 97"/>
          <p:cNvSpPr txBox="1">
            <a:spLocks/>
          </p:cNvSpPr>
          <p:nvPr/>
        </p:nvSpPr>
        <p:spPr>
          <a:xfrm>
            <a:off x="288504" y="908720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/>
          <a:p>
            <a:r>
              <a:rPr lang="pt-BR" sz="1200" dirty="0" smtClean="0"/>
              <a:t>Nível de </a:t>
            </a:r>
          </a:p>
          <a:p>
            <a:r>
              <a:rPr lang="pt-BR" sz="1200" dirty="0" smtClean="0"/>
              <a:t>Cenários </a:t>
            </a:r>
          </a:p>
          <a:p>
            <a:r>
              <a:rPr lang="pt-BR" sz="1200" dirty="0" smtClean="0"/>
              <a:t>Operacionais</a:t>
            </a:r>
            <a:endParaRPr lang="pt-BR" sz="1200" dirty="0"/>
          </a:p>
        </p:txBody>
      </p:sp>
      <p:sp>
        <p:nvSpPr>
          <p:cNvPr id="81" name="Retângulo 80"/>
          <p:cNvSpPr/>
          <p:nvPr/>
        </p:nvSpPr>
        <p:spPr>
          <a:xfrm>
            <a:off x="3779912" y="944776"/>
            <a:ext cx="1337768" cy="4665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Cenário Operacional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7496478" y="803295"/>
            <a:ext cx="89194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" name="Retângulo 95"/>
          <p:cNvSpPr/>
          <p:nvPr/>
        </p:nvSpPr>
        <p:spPr>
          <a:xfrm>
            <a:off x="7496478" y="944776"/>
            <a:ext cx="1179979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Cenário Operacional 2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779915" y="800920"/>
            <a:ext cx="92038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Explosão 1 30"/>
          <p:cNvSpPr/>
          <p:nvPr/>
        </p:nvSpPr>
        <p:spPr>
          <a:xfrm>
            <a:off x="2791775" y="836712"/>
            <a:ext cx="942129" cy="883627"/>
          </a:xfrm>
          <a:prstGeom prst="irregularSeal1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xplosão 1 96"/>
          <p:cNvSpPr/>
          <p:nvPr/>
        </p:nvSpPr>
        <p:spPr>
          <a:xfrm>
            <a:off x="6516216" y="836712"/>
            <a:ext cx="942129" cy="883627"/>
          </a:xfrm>
          <a:prstGeom prst="irregularSeal1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0"/>
            <a:ext cx="8460432" cy="620688"/>
          </a:xfrm>
        </p:spPr>
        <p:txBody>
          <a:bodyPr/>
          <a:lstStyle/>
          <a:p>
            <a:r>
              <a:rPr lang="pt-BR" dirty="0" smtClean="0"/>
              <a:t>Arquitetura de Negócio</a:t>
            </a:r>
            <a:endParaRPr lang="pt-BR" dirty="0"/>
          </a:p>
        </p:txBody>
      </p:sp>
      <p:sp>
        <p:nvSpPr>
          <p:cNvPr id="5" name="Título 3115"/>
          <p:cNvSpPr txBox="1">
            <a:spLocks/>
          </p:cNvSpPr>
          <p:nvPr/>
        </p:nvSpPr>
        <p:spPr bwMode="auto">
          <a:xfrm>
            <a:off x="683568" y="0"/>
            <a:ext cx="8460432" cy="6206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pt-B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9pPr>
          </a:lstStyle>
          <a:p>
            <a:endParaRPr lang="pt-BR" dirty="0" smtClean="0"/>
          </a:p>
        </p:txBody>
      </p:sp>
      <p:sp>
        <p:nvSpPr>
          <p:cNvPr id="24" name="CaixaDeTexto 23"/>
          <p:cNvSpPr txBox="1"/>
          <p:nvPr/>
        </p:nvSpPr>
        <p:spPr>
          <a:xfrm rot="16200000">
            <a:off x="-3308285" y="3298193"/>
            <a:ext cx="6858003" cy="261613"/>
          </a:xfrm>
          <a:prstGeom prst="rect">
            <a:avLst/>
          </a:prstGeom>
          <a:solidFill>
            <a:srgbClr val="FBFEBE"/>
          </a:solidFill>
          <a:ln>
            <a:noFill/>
          </a:ln>
          <a:scene3d>
            <a:camera prst="orthographicFront"/>
            <a:lightRig rig="balanced" dir="t"/>
          </a:scene3d>
          <a:sp3d prstMaterial="dkEdge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solidFill>
                  <a:schemeClr val="tx1"/>
                </a:solidFill>
              </a:rPr>
              <a:t>Heurística</a:t>
            </a:r>
            <a:endParaRPr lang="pt-BR" sz="1050" b="1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3719058" y="17008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Retângulo 71"/>
          <p:cNvSpPr/>
          <p:nvPr/>
        </p:nvSpPr>
        <p:spPr>
          <a:xfrm>
            <a:off x="3719058" y="4687419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Retângulo 69"/>
          <p:cNvSpPr/>
          <p:nvPr/>
        </p:nvSpPr>
        <p:spPr>
          <a:xfrm>
            <a:off x="6217535" y="4687419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CaixaDeTexto 24"/>
          <p:cNvSpPr txBox="1"/>
          <p:nvPr/>
        </p:nvSpPr>
        <p:spPr>
          <a:xfrm>
            <a:off x="288504" y="4992145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de </a:t>
            </a:r>
          </a:p>
          <a:p>
            <a:r>
              <a:rPr lang="pt-BR" dirty="0" smtClean="0"/>
              <a:t>Processos</a:t>
            </a:r>
          </a:p>
          <a:p>
            <a:r>
              <a:rPr lang="pt-BR" smtClean="0"/>
              <a:t>Operacionais</a:t>
            </a:r>
            <a:endParaRPr lang="pt-BR" dirty="0"/>
          </a:p>
        </p:txBody>
      </p:sp>
      <p:sp>
        <p:nvSpPr>
          <p:cNvPr id="50" name="Elipse 49"/>
          <p:cNvSpPr/>
          <p:nvPr/>
        </p:nvSpPr>
        <p:spPr>
          <a:xfrm>
            <a:off x="2883907" y="5026283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Retângulo 72"/>
          <p:cNvSpPr/>
          <p:nvPr/>
        </p:nvSpPr>
        <p:spPr>
          <a:xfrm>
            <a:off x="3719058" y="5013176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Processo </a:t>
            </a:r>
            <a:r>
              <a:rPr lang="pt-BR" sz="1200" dirty="0" smtClean="0"/>
              <a:t>Operacional </a:t>
            </a:r>
            <a:r>
              <a:rPr lang="pt-BR" sz="1200" kern="1200" dirty="0" smtClean="0">
                <a:latin typeface="Century Gothic" pitchFamily="34" charset="0"/>
              </a:rPr>
              <a:t>1</a:t>
            </a:r>
          </a:p>
        </p:txBody>
      </p:sp>
      <p:sp>
        <p:nvSpPr>
          <p:cNvPr id="52" name="Elipse 51"/>
          <p:cNvSpPr/>
          <p:nvPr/>
        </p:nvSpPr>
        <p:spPr>
          <a:xfrm>
            <a:off x="5382384" y="5026283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Retângulo 70"/>
          <p:cNvSpPr/>
          <p:nvPr/>
        </p:nvSpPr>
        <p:spPr>
          <a:xfrm>
            <a:off x="6217535" y="5013176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Processo Operacional 2</a:t>
            </a:r>
          </a:p>
        </p:txBody>
      </p:sp>
      <p:sp>
        <p:nvSpPr>
          <p:cNvPr id="68" name="Retângulo 67"/>
          <p:cNvSpPr/>
          <p:nvPr/>
        </p:nvSpPr>
        <p:spPr>
          <a:xfrm>
            <a:off x="4968297" y="593491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tângulo 65"/>
          <p:cNvSpPr/>
          <p:nvPr/>
        </p:nvSpPr>
        <p:spPr>
          <a:xfrm>
            <a:off x="7466773" y="593491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CaixaDeTexto 27"/>
          <p:cNvSpPr txBox="1"/>
          <p:nvPr/>
        </p:nvSpPr>
        <p:spPr>
          <a:xfrm>
            <a:off x="288504" y="6014071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de </a:t>
            </a:r>
          </a:p>
          <a:p>
            <a:r>
              <a:rPr lang="pt-BR" dirty="0"/>
              <a:t>Tarefas</a:t>
            </a:r>
          </a:p>
          <a:p>
            <a:r>
              <a:rPr lang="pt-BR" dirty="0"/>
              <a:t>(Opcional)</a:t>
            </a:r>
          </a:p>
        </p:txBody>
      </p:sp>
      <p:sp>
        <p:nvSpPr>
          <p:cNvPr id="54" name="Elipse 53"/>
          <p:cNvSpPr/>
          <p:nvPr/>
        </p:nvSpPr>
        <p:spPr>
          <a:xfrm>
            <a:off x="4133146" y="6052605"/>
            <a:ext cx="719830" cy="719839"/>
          </a:xfrm>
          <a:prstGeom prst="ellipse">
            <a:avLst/>
          </a:prstGeom>
          <a:solidFill>
            <a:srgbClr val="92D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Retângulo 68"/>
          <p:cNvSpPr/>
          <p:nvPr/>
        </p:nvSpPr>
        <p:spPr>
          <a:xfrm>
            <a:off x="4968297" y="6057344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Tarefa 1</a:t>
            </a:r>
          </a:p>
        </p:txBody>
      </p:sp>
      <p:sp>
        <p:nvSpPr>
          <p:cNvPr id="56" name="Elipse 55"/>
          <p:cNvSpPr/>
          <p:nvPr/>
        </p:nvSpPr>
        <p:spPr>
          <a:xfrm>
            <a:off x="6631622" y="6052605"/>
            <a:ext cx="719830" cy="719839"/>
          </a:xfrm>
          <a:prstGeom prst="ellipse">
            <a:avLst/>
          </a:prstGeom>
          <a:solidFill>
            <a:srgbClr val="92D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Retângulo 66"/>
          <p:cNvSpPr/>
          <p:nvPr/>
        </p:nvSpPr>
        <p:spPr>
          <a:xfrm>
            <a:off x="7466773" y="6057344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Tarefa 2</a:t>
            </a:r>
          </a:p>
        </p:txBody>
      </p:sp>
      <p:sp>
        <p:nvSpPr>
          <p:cNvPr id="64" name="Retângulo 63"/>
          <p:cNvSpPr/>
          <p:nvPr/>
        </p:nvSpPr>
        <p:spPr>
          <a:xfrm>
            <a:off x="7466773" y="17008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CaixaDeTexto 25"/>
          <p:cNvSpPr txBox="1"/>
          <p:nvPr/>
        </p:nvSpPr>
        <p:spPr>
          <a:xfrm>
            <a:off x="288504" y="2935178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das </a:t>
            </a:r>
            <a:endParaRPr lang="pt-BR" dirty="0"/>
          </a:p>
          <a:p>
            <a:r>
              <a:rPr lang="pt-BR" dirty="0" smtClean="0"/>
              <a:t>Capacidades</a:t>
            </a:r>
          </a:p>
          <a:p>
            <a:r>
              <a:rPr lang="pt-BR" dirty="0" smtClean="0"/>
              <a:t>Operacionais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2541828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tângulo 76"/>
          <p:cNvSpPr/>
          <p:nvPr/>
        </p:nvSpPr>
        <p:spPr>
          <a:xfrm>
            <a:off x="2570229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Capacidade </a:t>
            </a:r>
            <a:r>
              <a:rPr lang="pt-BR" sz="1200" dirty="0" smtClean="0">
                <a:latin typeface="Century Gothic" pitchFamily="34" charset="0"/>
              </a:rPr>
              <a:t>Operacional</a:t>
            </a:r>
            <a:r>
              <a:rPr lang="pt-BR" sz="1200" kern="1200" dirty="0" smtClean="0">
                <a:latin typeface="Century Gothic" pitchFamily="34" charset="0"/>
              </a:rPr>
              <a:t>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4968297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Retângulo 74"/>
          <p:cNvSpPr/>
          <p:nvPr/>
        </p:nvSpPr>
        <p:spPr>
          <a:xfrm>
            <a:off x="4968297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Capacidade Operacional 2</a:t>
            </a:r>
            <a:endParaRPr lang="pt-BR" sz="1200" kern="1200" dirty="0" smtClean="0">
              <a:latin typeface="Century Gothic" pitchFamily="34" charset="0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7466773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Retângulo 62"/>
          <p:cNvSpPr/>
          <p:nvPr/>
        </p:nvSpPr>
        <p:spPr>
          <a:xfrm>
            <a:off x="7423231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Capacidade Operacional 3</a:t>
            </a:r>
            <a:endParaRPr lang="pt-BR" sz="1200" kern="1200" dirty="0">
              <a:latin typeface="Century Gothic" pitchFamily="34" charset="0"/>
            </a:endParaRPr>
          </a:p>
        </p:txBody>
      </p:sp>
      <p:cxnSp>
        <p:nvCxnSpPr>
          <p:cNvPr id="104" name="Conector reto 103"/>
          <p:cNvCxnSpPr>
            <a:stCxn id="52" idx="3"/>
            <a:endCxn id="54" idx="7"/>
          </p:cNvCxnSpPr>
          <p:nvPr/>
        </p:nvCxnSpPr>
        <p:spPr>
          <a:xfrm flipH="1">
            <a:off x="4747559" y="5640704"/>
            <a:ext cx="740242" cy="51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>
            <a:stCxn id="52" idx="5"/>
            <a:endCxn id="56" idx="1"/>
          </p:cNvCxnSpPr>
          <p:nvPr/>
        </p:nvCxnSpPr>
        <p:spPr>
          <a:xfrm>
            <a:off x="5996797" y="5640704"/>
            <a:ext cx="740242" cy="51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>
            <a:spLocks/>
          </p:cNvSpPr>
          <p:nvPr/>
        </p:nvSpPr>
        <p:spPr>
          <a:xfrm>
            <a:off x="288504" y="1916368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dos </a:t>
            </a:r>
          </a:p>
          <a:p>
            <a:r>
              <a:rPr lang="pt-BR" dirty="0" smtClean="0"/>
              <a:t>Nós Operacionais</a:t>
            </a:r>
          </a:p>
          <a:p>
            <a:r>
              <a:rPr lang="pt-BR" dirty="0" smtClean="0"/>
              <a:t>(preferencialmente abstratos)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3719059" y="1952888"/>
            <a:ext cx="1249238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Nó Operacional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466773" y="1952888"/>
            <a:ext cx="124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Nó Operacional 2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915816" y="1986107"/>
            <a:ext cx="648000" cy="576000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de cantos arredondados 84"/>
          <p:cNvSpPr/>
          <p:nvPr/>
        </p:nvSpPr>
        <p:spPr>
          <a:xfrm>
            <a:off x="6669671" y="1986107"/>
            <a:ext cx="648000" cy="576000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3030887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1" name="Retângulo 100"/>
          <p:cNvSpPr/>
          <p:nvPr/>
        </p:nvSpPr>
        <p:spPr>
          <a:xfrm>
            <a:off x="4953300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Retângulo 106"/>
          <p:cNvSpPr/>
          <p:nvPr/>
        </p:nvSpPr>
        <p:spPr>
          <a:xfrm>
            <a:off x="6919319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CaixaDeTexto 81"/>
          <p:cNvSpPr txBox="1"/>
          <p:nvPr/>
        </p:nvSpPr>
        <p:spPr>
          <a:xfrm>
            <a:off x="288504" y="3965821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das </a:t>
            </a:r>
            <a:endParaRPr lang="pt-BR" dirty="0"/>
          </a:p>
          <a:p>
            <a:r>
              <a:rPr lang="pt-BR" dirty="0" smtClean="0"/>
              <a:t>Subcapacidades</a:t>
            </a:r>
          </a:p>
          <a:p>
            <a:r>
              <a:rPr lang="pt-BR" dirty="0" smtClean="0"/>
              <a:t>Operacionais</a:t>
            </a:r>
          </a:p>
          <a:p>
            <a:r>
              <a:rPr lang="pt-BR" dirty="0" smtClean="0"/>
              <a:t>(opcional)</a:t>
            </a:r>
            <a:endParaRPr lang="pt-BR" dirty="0"/>
          </a:p>
        </p:txBody>
      </p:sp>
      <p:sp>
        <p:nvSpPr>
          <p:cNvPr id="87" name="Elipse 86"/>
          <p:cNvSpPr/>
          <p:nvPr/>
        </p:nvSpPr>
        <p:spPr>
          <a:xfrm>
            <a:off x="1835696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0" name="Retângulo 89"/>
          <p:cNvSpPr/>
          <p:nvPr/>
        </p:nvSpPr>
        <p:spPr>
          <a:xfrm>
            <a:off x="2656333" y="3969112"/>
            <a:ext cx="133942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Subcapacidade Operacional 1</a:t>
            </a:r>
          </a:p>
        </p:txBody>
      </p:sp>
      <p:sp>
        <p:nvSpPr>
          <p:cNvPr id="99" name="Elipse 98"/>
          <p:cNvSpPr/>
          <p:nvPr/>
        </p:nvSpPr>
        <p:spPr>
          <a:xfrm>
            <a:off x="4046703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Retângulo 102"/>
          <p:cNvSpPr/>
          <p:nvPr/>
        </p:nvSpPr>
        <p:spPr>
          <a:xfrm>
            <a:off x="4816976" y="3969112"/>
            <a:ext cx="133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>
                <a:latin typeface="Century Gothic" pitchFamily="34" charset="0"/>
              </a:rPr>
              <a:t>Subcapacidade Operacional </a:t>
            </a:r>
            <a:r>
              <a:rPr lang="pt-BR" sz="1200" kern="1200" dirty="0" smtClean="0">
                <a:latin typeface="Century Gothic" pitchFamily="34" charset="0"/>
              </a:rPr>
              <a:t>2</a:t>
            </a:r>
          </a:p>
        </p:txBody>
      </p:sp>
      <p:sp>
        <p:nvSpPr>
          <p:cNvPr id="105" name="Elipse 104"/>
          <p:cNvSpPr/>
          <p:nvPr/>
        </p:nvSpPr>
        <p:spPr>
          <a:xfrm>
            <a:off x="6200136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8" name="Retângulo 107"/>
          <p:cNvSpPr/>
          <p:nvPr/>
        </p:nvSpPr>
        <p:spPr>
          <a:xfrm>
            <a:off x="6977216" y="3969112"/>
            <a:ext cx="133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>
                <a:latin typeface="Century Gothic" pitchFamily="34" charset="0"/>
              </a:rPr>
              <a:t>Subcapacidade Operacional </a:t>
            </a:r>
            <a:r>
              <a:rPr lang="pt-BR" sz="1200" kern="1200" dirty="0" smtClean="0">
                <a:latin typeface="Century Gothic" pitchFamily="34" charset="0"/>
              </a:rPr>
              <a:t>3</a:t>
            </a:r>
          </a:p>
        </p:txBody>
      </p:sp>
      <p:cxnSp>
        <p:nvCxnSpPr>
          <p:cNvPr id="100" name="Conector reto 99"/>
          <p:cNvCxnSpPr>
            <a:stCxn id="118" idx="2"/>
            <a:endCxn id="87" idx="0"/>
          </p:cNvCxnSpPr>
          <p:nvPr/>
        </p:nvCxnSpPr>
        <p:spPr>
          <a:xfrm flipH="1">
            <a:off x="2195611" y="3409340"/>
            <a:ext cx="1930213" cy="590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>
            <a:stCxn id="118" idx="3"/>
            <a:endCxn id="99" idx="0"/>
          </p:cNvCxnSpPr>
          <p:nvPr/>
        </p:nvCxnSpPr>
        <p:spPr>
          <a:xfrm>
            <a:off x="4403711" y="3643824"/>
            <a:ext cx="2907" cy="356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>
            <a:stCxn id="118" idx="4"/>
            <a:endCxn id="105" idx="0"/>
          </p:cNvCxnSpPr>
          <p:nvPr/>
        </p:nvCxnSpPr>
        <p:spPr>
          <a:xfrm>
            <a:off x="4681597" y="3409340"/>
            <a:ext cx="1878454" cy="590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stCxn id="99" idx="3"/>
            <a:endCxn id="50" idx="7"/>
          </p:cNvCxnSpPr>
          <p:nvPr/>
        </p:nvCxnSpPr>
        <p:spPr>
          <a:xfrm flipH="1">
            <a:off x="3498320" y="4614380"/>
            <a:ext cx="653800" cy="5173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>
            <a:stCxn id="99" idx="5"/>
            <a:endCxn id="52" idx="0"/>
          </p:cNvCxnSpPr>
          <p:nvPr/>
        </p:nvCxnSpPr>
        <p:spPr>
          <a:xfrm>
            <a:off x="4661116" y="4614380"/>
            <a:ext cx="1081183" cy="41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stCxn id="85" idx="1"/>
            <a:endCxn id="118" idx="0"/>
          </p:cNvCxnSpPr>
          <p:nvPr/>
        </p:nvCxnSpPr>
        <p:spPr>
          <a:xfrm flipH="1">
            <a:off x="4560034" y="2274107"/>
            <a:ext cx="2109637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>
            <a:stCxn id="12" idx="1"/>
            <a:endCxn id="115" idx="0"/>
          </p:cNvCxnSpPr>
          <p:nvPr/>
        </p:nvCxnSpPr>
        <p:spPr>
          <a:xfrm flipH="1">
            <a:off x="2133874" y="2274107"/>
            <a:ext cx="781942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>
            <a:stCxn id="12" idx="3"/>
            <a:endCxn id="118" idx="0"/>
          </p:cNvCxnSpPr>
          <p:nvPr/>
        </p:nvCxnSpPr>
        <p:spPr>
          <a:xfrm>
            <a:off x="3563816" y="2274107"/>
            <a:ext cx="996218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>
            <a:stCxn id="85" idx="2"/>
            <a:endCxn id="119" idx="0"/>
          </p:cNvCxnSpPr>
          <p:nvPr/>
        </p:nvCxnSpPr>
        <p:spPr>
          <a:xfrm>
            <a:off x="6993671" y="2562107"/>
            <a:ext cx="297" cy="456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31" idx="3"/>
            <a:endCxn id="85" idx="0"/>
          </p:cNvCxnSpPr>
          <p:nvPr/>
        </p:nvCxnSpPr>
        <p:spPr>
          <a:xfrm>
            <a:off x="3733904" y="1380388"/>
            <a:ext cx="3259767" cy="605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>
            <a:off x="3239816" y="1565753"/>
            <a:ext cx="0" cy="423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6993671" y="1519238"/>
            <a:ext cx="0" cy="455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Cubo 114"/>
          <p:cNvSpPr/>
          <p:nvPr/>
        </p:nvSpPr>
        <p:spPr bwMode="auto">
          <a:xfrm>
            <a:off x="1699664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8" name="Cubo 117"/>
          <p:cNvSpPr/>
          <p:nvPr/>
        </p:nvSpPr>
        <p:spPr bwMode="auto">
          <a:xfrm>
            <a:off x="4125824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9" name="Cubo 118"/>
          <p:cNvSpPr/>
          <p:nvPr/>
        </p:nvSpPr>
        <p:spPr bwMode="auto">
          <a:xfrm>
            <a:off x="6559758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1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smtClean="0"/>
              <a:t>DFD Essencial x BPMN</a:t>
            </a:r>
          </a:p>
        </p:txBody>
      </p:sp>
      <p:grpSp>
        <p:nvGrpSpPr>
          <p:cNvPr id="19461" name="Grupo 16"/>
          <p:cNvGrpSpPr>
            <a:grpSpLocks/>
          </p:cNvGrpSpPr>
          <p:nvPr/>
        </p:nvGrpSpPr>
        <p:grpSpPr bwMode="auto">
          <a:xfrm>
            <a:off x="2512318" y="2898601"/>
            <a:ext cx="1244600" cy="319087"/>
            <a:chOff x="1776741" y="3599438"/>
            <a:chExt cx="1244699" cy="318124"/>
          </a:xfrm>
        </p:grpSpPr>
        <p:cxnSp>
          <p:nvCxnSpPr>
            <p:cNvPr id="8" name="Conector de seta reta 7"/>
            <p:cNvCxnSpPr/>
            <p:nvPr/>
          </p:nvCxnSpPr>
          <p:spPr>
            <a:xfrm>
              <a:off x="1776741" y="3917562"/>
              <a:ext cx="12446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84" name="CaixaDeTexto 10"/>
            <p:cNvSpPr txBox="1">
              <a:spLocks noChangeArrowheads="1"/>
            </p:cNvSpPr>
            <p:nvPr/>
          </p:nvSpPr>
          <p:spPr bwMode="auto">
            <a:xfrm>
              <a:off x="1824253" y="3599438"/>
              <a:ext cx="114967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sz="1100"/>
                <a:t>Fluxo de dados</a:t>
              </a:r>
            </a:p>
          </p:txBody>
        </p:sp>
      </p:grpSp>
      <p:grpSp>
        <p:nvGrpSpPr>
          <p:cNvPr id="19462" name="Grupo 17"/>
          <p:cNvGrpSpPr>
            <a:grpSpLocks/>
          </p:cNvGrpSpPr>
          <p:nvPr/>
        </p:nvGrpSpPr>
        <p:grpSpPr bwMode="auto">
          <a:xfrm>
            <a:off x="5319018" y="2898601"/>
            <a:ext cx="2019300" cy="457200"/>
            <a:chOff x="4583850" y="3599438"/>
            <a:chExt cx="2019300" cy="456237"/>
          </a:xfrm>
        </p:grpSpPr>
        <p:pic>
          <p:nvPicPr>
            <p:cNvPr id="1948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850" y="3779450"/>
              <a:ext cx="201930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82" name="CaixaDeTexto 20"/>
            <p:cNvSpPr txBox="1">
              <a:spLocks noChangeArrowheads="1"/>
            </p:cNvSpPr>
            <p:nvPr/>
          </p:nvSpPr>
          <p:spPr bwMode="auto">
            <a:xfrm>
              <a:off x="4862370" y="3599438"/>
              <a:ext cx="14622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sz="1100"/>
                <a:t>Fluxo de mensagem</a:t>
              </a:r>
            </a:p>
          </p:txBody>
        </p:sp>
      </p:grpSp>
      <p:grpSp>
        <p:nvGrpSpPr>
          <p:cNvPr id="19465" name="Grupo 15"/>
          <p:cNvGrpSpPr>
            <a:grpSpLocks/>
          </p:cNvGrpSpPr>
          <p:nvPr/>
        </p:nvGrpSpPr>
        <p:grpSpPr bwMode="auto">
          <a:xfrm>
            <a:off x="5485705" y="1222201"/>
            <a:ext cx="1685925" cy="1009650"/>
            <a:chOff x="4750538" y="1805917"/>
            <a:chExt cx="1685925" cy="1009650"/>
          </a:xfrm>
        </p:grpSpPr>
        <p:pic>
          <p:nvPicPr>
            <p:cNvPr id="19479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538" y="1805917"/>
              <a:ext cx="1685925" cy="10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80" name="CaixaDeTexto 27"/>
            <p:cNvSpPr txBox="1">
              <a:spLocks noChangeArrowheads="1"/>
            </p:cNvSpPr>
            <p:nvPr/>
          </p:nvSpPr>
          <p:spPr bwMode="auto">
            <a:xfrm>
              <a:off x="5207016" y="2036518"/>
              <a:ext cx="77296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sz="1100"/>
                <a:t>Processo</a:t>
              </a:r>
            </a:p>
          </p:txBody>
        </p:sp>
      </p:grpSp>
      <p:grpSp>
        <p:nvGrpSpPr>
          <p:cNvPr id="19466" name="Grupo 14"/>
          <p:cNvGrpSpPr>
            <a:grpSpLocks/>
          </p:cNvGrpSpPr>
          <p:nvPr/>
        </p:nvGrpSpPr>
        <p:grpSpPr bwMode="auto">
          <a:xfrm>
            <a:off x="2363093" y="965026"/>
            <a:ext cx="1543050" cy="1524000"/>
            <a:chOff x="1627565" y="1562186"/>
            <a:chExt cx="1543050" cy="1524000"/>
          </a:xfrm>
        </p:grpSpPr>
        <p:pic>
          <p:nvPicPr>
            <p:cNvPr id="1947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565" y="1562186"/>
              <a:ext cx="1543050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78" name="CaixaDeTexto 30"/>
            <p:cNvSpPr txBox="1">
              <a:spLocks noChangeArrowheads="1"/>
            </p:cNvSpPr>
            <p:nvPr/>
          </p:nvSpPr>
          <p:spPr bwMode="auto">
            <a:xfrm>
              <a:off x="2012606" y="2179937"/>
              <a:ext cx="77296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sz="1100"/>
                <a:t>Processo</a:t>
              </a:r>
            </a:p>
          </p:txBody>
        </p:sp>
      </p:grpSp>
      <p:grpSp>
        <p:nvGrpSpPr>
          <p:cNvPr id="19467" name="Grupo 18"/>
          <p:cNvGrpSpPr>
            <a:grpSpLocks/>
          </p:cNvGrpSpPr>
          <p:nvPr/>
        </p:nvGrpSpPr>
        <p:grpSpPr bwMode="auto">
          <a:xfrm>
            <a:off x="2353568" y="4244801"/>
            <a:ext cx="1562100" cy="838200"/>
            <a:chOff x="1618040" y="4852738"/>
            <a:chExt cx="1562100" cy="838200"/>
          </a:xfrm>
        </p:grpSpPr>
        <p:pic>
          <p:nvPicPr>
            <p:cNvPr id="19475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040" y="4852738"/>
              <a:ext cx="156210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76" name="CaixaDeTexto 32"/>
            <p:cNvSpPr txBox="1">
              <a:spLocks noChangeArrowheads="1"/>
            </p:cNvSpPr>
            <p:nvPr/>
          </p:nvSpPr>
          <p:spPr bwMode="auto">
            <a:xfrm>
              <a:off x="1718455" y="5141033"/>
              <a:ext cx="136127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sz="1100"/>
                <a:t>Depósito de dados</a:t>
              </a:r>
            </a:p>
          </p:txBody>
        </p:sp>
      </p:grpSp>
      <p:pic>
        <p:nvPicPr>
          <p:cNvPr id="19468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05" y="3935238"/>
            <a:ext cx="8477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9" name="CaixaDeTexto 34"/>
          <p:cNvSpPr txBox="1">
            <a:spLocks noChangeArrowheads="1"/>
          </p:cNvSpPr>
          <p:nvPr/>
        </p:nvSpPr>
        <p:spPr bwMode="auto">
          <a:xfrm>
            <a:off x="5720655" y="5130626"/>
            <a:ext cx="12176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100"/>
              <a:t>Objeto de dados</a:t>
            </a:r>
          </a:p>
        </p:txBody>
      </p:sp>
      <p:pic>
        <p:nvPicPr>
          <p:cNvPr id="1947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18" y="5537026"/>
            <a:ext cx="1500187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1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705" y="5614813"/>
            <a:ext cx="1685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72" name="CaixaDeTexto 43"/>
          <p:cNvSpPr txBox="1">
            <a:spLocks noChangeArrowheads="1"/>
          </p:cNvSpPr>
          <p:nvPr/>
        </p:nvSpPr>
        <p:spPr bwMode="auto">
          <a:xfrm>
            <a:off x="2763143" y="5871988"/>
            <a:ext cx="742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1100"/>
              <a:t>Entidade</a:t>
            </a:r>
          </a:p>
          <a:p>
            <a:pPr algn="ctr" eaLnBrk="1" hangingPunct="1"/>
            <a:r>
              <a:rPr lang="pt-BR" sz="1100"/>
              <a:t>Externa</a:t>
            </a:r>
          </a:p>
        </p:txBody>
      </p:sp>
      <p:sp>
        <p:nvSpPr>
          <p:cNvPr id="19473" name="CaixaDeTexto 44"/>
          <p:cNvSpPr txBox="1">
            <a:spLocks noChangeArrowheads="1"/>
          </p:cNvSpPr>
          <p:nvPr/>
        </p:nvSpPr>
        <p:spPr bwMode="auto">
          <a:xfrm>
            <a:off x="6095305" y="6551438"/>
            <a:ext cx="4683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100"/>
              <a:t>Pool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4301244" y="1484710"/>
            <a:ext cx="648072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4301244" y="2975372"/>
            <a:ext cx="648072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para a direita 30"/>
          <p:cNvSpPr/>
          <p:nvPr/>
        </p:nvSpPr>
        <p:spPr>
          <a:xfrm>
            <a:off x="4301244" y="4421585"/>
            <a:ext cx="648072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eta para a direita 31"/>
          <p:cNvSpPr/>
          <p:nvPr/>
        </p:nvSpPr>
        <p:spPr>
          <a:xfrm>
            <a:off x="4301244" y="5871988"/>
            <a:ext cx="648072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66688" y="1052736"/>
            <a:ext cx="1885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Cenários, Nós Operacionais, Capacidades, Subcapacidades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2034250" y="147505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+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smtClean="0"/>
              <a:t>Descrevendo Fluxo de Mensagens</a:t>
            </a:r>
          </a:p>
        </p:txBody>
      </p:sp>
      <p:graphicFrame>
        <p:nvGraphicFramePr>
          <p:cNvPr id="3" name="Group 338"/>
          <p:cNvGraphicFramePr>
            <a:graphicFrameLocks/>
          </p:cNvGraphicFramePr>
          <p:nvPr/>
        </p:nvGraphicFramePr>
        <p:xfrm>
          <a:off x="6227763" y="989013"/>
          <a:ext cx="2643187" cy="19827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39023"/>
                <a:gridCol w="2004164"/>
              </a:tblGrid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*  *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Comentário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Composto de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smtClean="0">
                          <a:ln>
                            <a:noFill/>
                          </a:ln>
                          <a:effectLst/>
                        </a:rPr>
                        <a:t>(   )</a:t>
                      </a:r>
                      <a:endParaRPr kumimoji="0" lang="pt-BR" sz="16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Opcional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pt-BR" sz="16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Agrupamento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smtClean="0">
                          <a:ln>
                            <a:noFill/>
                          </a:ln>
                          <a:effectLst/>
                        </a:rPr>
                        <a:t>{   }</a:t>
                      </a:r>
                      <a:endParaRPr kumimoji="0" lang="pt-BR" sz="16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Grupo de Repetição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  <a:tr h="330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[  |  ]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Alternativa</a:t>
                      </a:r>
                      <a:endParaRPr kumimoji="0" lang="pt-BR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+mn-cs"/>
                      </a:endParaRPr>
                    </a:p>
                  </a:txBody>
                  <a:tcPr marL="90033" marR="90033" marT="43229" marB="43229" anchor="ctr" horzOverflow="overflow"/>
                </a:tc>
              </a:tr>
            </a:tbl>
          </a:graphicData>
        </a:graphic>
      </p:graphicFrame>
      <p:sp>
        <p:nvSpPr>
          <p:cNvPr id="21530" name="CaixaDeTexto 3"/>
          <p:cNvSpPr txBox="1">
            <a:spLocks noChangeArrowheads="1"/>
          </p:cNvSpPr>
          <p:nvPr/>
        </p:nvSpPr>
        <p:spPr bwMode="auto">
          <a:xfrm>
            <a:off x="6227763" y="3013075"/>
            <a:ext cx="2665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100">
                <a:cs typeface="Arial" charset="0"/>
              </a:rPr>
              <a:t>DeMarco, Tom - Structured Analysis and System Specification, 1978</a:t>
            </a:r>
            <a:endParaRPr lang="pt-BR" sz="1200"/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874713" y="5307013"/>
            <a:ext cx="7585075" cy="1074737"/>
          </a:xfrm>
          <a:prstGeom prst="rect">
            <a:avLst/>
          </a:prstGeom>
          <a:noFill/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Relatório-de-Salários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=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>
              <a:defRPr/>
            </a:pP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{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Nome-da-Empresa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Data-do-Relatório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endParaRPr lang="pt-BR" sz="1600" dirty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{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Código-da-Categoria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Número-de-Empregados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Salário-Médio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}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>
              <a:defRPr/>
            </a:pP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	Total-de-Empregados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Salário-Médio-Geral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 + (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Total-de-Horas-Extras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)}</a:t>
            </a:r>
          </a:p>
        </p:txBody>
      </p:sp>
      <p:pic>
        <p:nvPicPr>
          <p:cNvPr id="21532" name="Picture 2" descr="C:\Users\User\Desktop\BPMN-2011\html\EARoot\EA1\EA2\EA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14413"/>
            <a:ext cx="4829175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9" name="Subtítulo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mtClean="0"/>
              <a:t>Lanchonete Padrão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121086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dirty="0" smtClean="0"/>
              <a:t>DFD Essencial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809625"/>
            <a:ext cx="6553200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User\Desktop\BPMN-2011\html\EARoot\EA1\EA2\EA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910205" cy="55158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Início: Caminho Feliz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Evento)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Variações de Eventos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615046321"/>
              </p:ext>
            </p:extLst>
          </p:nvPr>
        </p:nvGraphicFramePr>
        <p:xfrm>
          <a:off x="755576" y="1200150"/>
          <a:ext cx="7848872" cy="482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576064"/>
                <a:gridCol w="648072"/>
                <a:gridCol w="576064"/>
                <a:gridCol w="576064"/>
                <a:gridCol w="4248472"/>
              </a:tblGrid>
              <a:tr h="370864">
                <a:tc>
                  <a:txBody>
                    <a:bodyPr/>
                    <a:lstStyle/>
                    <a:p>
                      <a:endParaRPr lang="pt-BR" sz="1100" b="1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Início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Intermediário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Final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100" b="1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64">
                <a:tc>
                  <a:txBody>
                    <a:bodyPr/>
                    <a:lstStyle/>
                    <a:p>
                      <a:endParaRPr lang="pt-BR" sz="1100" b="1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Captura</a:t>
                      </a:r>
                      <a:endParaRPr lang="pt-BR" sz="1100" b="1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100" b="1" dirty="0" smtClean="0"/>
                        <a:t>Dispara</a:t>
                      </a:r>
                      <a:endParaRPr lang="pt-BR" sz="1100" b="1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100" b="1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Simples (</a:t>
                      </a:r>
                      <a:r>
                        <a:rPr lang="pt-BR" sz="1100" dirty="0" err="1" smtClean="0"/>
                        <a:t>plan</a:t>
                      </a:r>
                      <a:r>
                        <a:rPr lang="pt-BR" sz="1100" dirty="0" smtClean="0"/>
                        <a:t>)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/>
                        <a:t>Eventos</a:t>
                      </a:r>
                      <a:r>
                        <a:rPr lang="pt-BR" sz="1100" baseline="0" dirty="0" smtClean="0"/>
                        <a:t> sem tipo e exibe onde o processo inicia ou termina</a:t>
                      </a:r>
                      <a:endParaRPr lang="pt-BR" sz="1100" dirty="0" smtClean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Mensagem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Recebe</a:t>
                      </a:r>
                      <a:r>
                        <a:rPr lang="pt-BR" sz="1100" baseline="0" dirty="0" smtClean="0"/>
                        <a:t> e envia mensagens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Temporal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Eventos cíclicos,</a:t>
                      </a:r>
                      <a:r>
                        <a:rPr lang="pt-BR" sz="1100" baseline="0" dirty="0" smtClean="0"/>
                        <a:t> pontos ou intervalos de tempo, timeouts</a:t>
                      </a:r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Erro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Captura ou dispara  eventos de erros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Cancelamento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Reage</a:t>
                      </a:r>
                      <a:r>
                        <a:rPr lang="pt-BR" sz="1100" baseline="0" dirty="0" smtClean="0"/>
                        <a:t> ao cancelamento de transações ou dispara cancelamento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Compensação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Manipula compensação ou dispara as compensações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Condicional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Reage</a:t>
                      </a:r>
                      <a:r>
                        <a:rPr lang="pt-BR" sz="1100" baseline="0" dirty="0" smtClean="0"/>
                        <a:t> às mudanças nas condições de negócio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Sinal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Sinaliza através de diferentes processos.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Múltiplo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Captura ou dispara um conjunto de eventos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Conector (link)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Conetores de páginas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64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Final (</a:t>
                      </a:r>
                      <a:r>
                        <a:rPr lang="pt-BR" sz="1100" dirty="0" err="1" smtClean="0"/>
                        <a:t>terminate</a:t>
                      </a:r>
                      <a:r>
                        <a:rPr lang="pt-BR" sz="1100" dirty="0" smtClean="0"/>
                        <a:t>)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100" dirty="0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98243" marR="98243"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Dispara o término imediato de</a:t>
                      </a:r>
                      <a:r>
                        <a:rPr lang="pt-BR" sz="1100" baseline="0" dirty="0" smtClean="0"/>
                        <a:t> um processo</a:t>
                      </a:r>
                      <a:endParaRPr lang="pt-BR" sz="1100" dirty="0"/>
                    </a:p>
                  </a:txBody>
                  <a:tcPr marL="98243" marR="98243" marT="45723" marB="457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" name="Grupo 1"/>
          <p:cNvGrpSpPr/>
          <p:nvPr/>
        </p:nvGrpSpPr>
        <p:grpSpPr>
          <a:xfrm>
            <a:off x="2148857" y="1995929"/>
            <a:ext cx="2060835" cy="3981817"/>
            <a:chOff x="2148857" y="1995929"/>
            <a:chExt cx="2060835" cy="3981817"/>
          </a:xfrm>
        </p:grpSpPr>
        <p:pic>
          <p:nvPicPr>
            <p:cNvPr id="522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858" y="2010215"/>
              <a:ext cx="245757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4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537" y="2004501"/>
              <a:ext cx="245757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5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359" y="1995929"/>
              <a:ext cx="262903" cy="274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6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858" y="2390584"/>
              <a:ext cx="245757" cy="240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537" y="2387727"/>
              <a:ext cx="245757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8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153" y="2387727"/>
              <a:ext cx="245757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9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501" y="2382013"/>
              <a:ext cx="268619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0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527" y="2770326"/>
              <a:ext cx="251473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1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537" y="2770326"/>
              <a:ext cx="245757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2" name="Picture 1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207" y="3125687"/>
              <a:ext cx="251473" cy="2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3" name="Picture 1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359" y="3119973"/>
              <a:ext cx="262903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4" name="Picture 2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70" y="3500320"/>
              <a:ext cx="257188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5" name="Picture 2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501" y="3479142"/>
              <a:ext cx="268619" cy="268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6" name="Picture 2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501" y="3853606"/>
              <a:ext cx="268619" cy="280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7" name="Picture 2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722" y="3853606"/>
              <a:ext cx="268619" cy="280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8" name="Picture 24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204" y="3853606"/>
              <a:ext cx="268619" cy="280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9" name="Picture 2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857" y="4239081"/>
              <a:ext cx="262903" cy="262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0" name="Picture 2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537" y="4239081"/>
              <a:ext cx="262903" cy="262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1" name="Picture 27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857" y="4602449"/>
              <a:ext cx="262903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2" name="Picture 28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70" y="4602449"/>
              <a:ext cx="257188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3" name="Picture 29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437" y="4602449"/>
              <a:ext cx="257188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4" name="Picture 30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501" y="4596734"/>
              <a:ext cx="268619" cy="268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5" name="Picture 31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786" y="4968639"/>
              <a:ext cx="280049" cy="268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6" name="Picture 32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4968639"/>
              <a:ext cx="274334" cy="268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7" name="Picture 33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205" y="4968639"/>
              <a:ext cx="268619" cy="268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8" name="Picture 34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857" y="4974354"/>
              <a:ext cx="262903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49" name="Picture 35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580" y="5350748"/>
              <a:ext cx="262903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50" name="Picture 36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537" y="5350748"/>
              <a:ext cx="262903" cy="257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51" name="Picture 37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5703458"/>
              <a:ext cx="285764" cy="274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" y="1475755"/>
            <a:ext cx="9067038" cy="540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as Exceções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Evento)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" y="1412776"/>
            <a:ext cx="9067038" cy="540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2390775" y="1343870"/>
            <a:ext cx="4557489" cy="3093242"/>
            <a:chOff x="2390775" y="862014"/>
            <a:chExt cx="4557489" cy="3093242"/>
          </a:xfrm>
        </p:grpSpPr>
        <p:pic>
          <p:nvPicPr>
            <p:cNvPr id="6164" name="Picture 20" descr="C:\Users\User\Desktop\BPMN-2011\html\EARoot\EA1\EA3\EA7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514" y="896144"/>
              <a:ext cx="3714750" cy="3019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4" name="Conector reto 3"/>
            <p:cNvCxnSpPr/>
            <p:nvPr/>
          </p:nvCxnSpPr>
          <p:spPr>
            <a:xfrm flipV="1">
              <a:off x="2390775" y="862014"/>
              <a:ext cx="802481" cy="154304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>
              <a:off x="2392680" y="2804160"/>
              <a:ext cx="812483" cy="115109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as Exceções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Tarefa)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" y="1403747"/>
            <a:ext cx="9067038" cy="540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as Exceções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Evento)</a:t>
            </a:r>
          </a:p>
        </p:txBody>
      </p:sp>
    </p:spTree>
    <p:extLst>
      <p:ext uri="{BB962C8B-B14F-4D97-AF65-F5344CB8AC3E}">
        <p14:creationId xmlns="" xmlns:p14="http://schemas.microsoft.com/office/powerpoint/2010/main" val="33598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" y="1387718"/>
            <a:ext cx="9067038" cy="540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2267744" y="1340768"/>
            <a:ext cx="4824536" cy="5336381"/>
            <a:chOff x="2166070" y="832423"/>
            <a:chExt cx="4824536" cy="5336381"/>
          </a:xfrm>
        </p:grpSpPr>
        <p:pic>
          <p:nvPicPr>
            <p:cNvPr id="6160" name="Picture 16" descr="C:\Users\User\Desktop\BPMN-2011\html\EARoot\EA1\EA3\EA7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879373"/>
              <a:ext cx="3714750" cy="52578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11" name="Conector reto 10"/>
            <p:cNvCxnSpPr/>
            <p:nvPr/>
          </p:nvCxnSpPr>
          <p:spPr>
            <a:xfrm flipV="1">
              <a:off x="2166070" y="832423"/>
              <a:ext cx="1075531" cy="360469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2172420" y="4842448"/>
              <a:ext cx="1078706" cy="132635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as Exceções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Tarefa)</a:t>
            </a:r>
          </a:p>
        </p:txBody>
      </p:sp>
    </p:spTree>
    <p:extLst>
      <p:ext uri="{BB962C8B-B14F-4D97-AF65-F5344CB8AC3E}">
        <p14:creationId xmlns="" xmlns:p14="http://schemas.microsoft.com/office/powerpoint/2010/main" val="33711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" y="1403747"/>
            <a:ext cx="9067038" cy="540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Tratando as Exceções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Nível de Evento)</a:t>
            </a:r>
          </a:p>
        </p:txBody>
      </p:sp>
    </p:spTree>
    <p:extLst>
      <p:ext uri="{BB962C8B-B14F-4D97-AF65-F5344CB8AC3E}">
        <p14:creationId xmlns="" xmlns:p14="http://schemas.microsoft.com/office/powerpoint/2010/main" val="11148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Nível das Tarefas</a:t>
            </a:r>
            <a:endParaRPr lang="pt-BR" dirty="0"/>
          </a:p>
        </p:txBody>
      </p:sp>
      <p:pic>
        <p:nvPicPr>
          <p:cNvPr id="5" name="Picture 16" descr="C:\Users\User\Desktop\BPMN-2011\html\EARoot\EA1\EA3\EA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5535"/>
            <a:ext cx="3714750" cy="5257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CaixaDeTexto 2"/>
          <p:cNvSpPr txBox="1"/>
          <p:nvPr/>
        </p:nvSpPr>
        <p:spPr>
          <a:xfrm>
            <a:off x="4572000" y="1268760"/>
            <a:ext cx="4032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DERIVAÇÃO DOS REQUISITOS DE SISTEMA</a:t>
            </a:r>
          </a:p>
          <a:p>
            <a:endParaRPr lang="pt-BR" dirty="0" smtClean="0"/>
          </a:p>
          <a:p>
            <a:r>
              <a:rPr lang="pt-BR" dirty="0" smtClean="0"/>
              <a:t>SSS-0001 O sistema, quando acionado pelo Atendente, DEVE registrar os itens de um pedido.</a:t>
            </a:r>
          </a:p>
          <a:p>
            <a:endParaRPr lang="pt-BR" dirty="0"/>
          </a:p>
          <a:p>
            <a:r>
              <a:rPr lang="pt-BR" dirty="0" smtClean="0"/>
              <a:t>SSS-0002 O sistema DEVE calcular o subtotal do pedido a cada item registrado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473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987824" y="4149080"/>
            <a:ext cx="32278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dirty="0"/>
              <a:t>Prof. </a:t>
            </a:r>
            <a:r>
              <a:rPr lang="pt-BR" sz="2000" dirty="0" smtClean="0"/>
              <a:t>Osvaldo </a:t>
            </a:r>
            <a:r>
              <a:rPr lang="pt-BR" sz="2000" dirty="0" err="1" smtClean="0"/>
              <a:t>Kotaro</a:t>
            </a:r>
            <a:r>
              <a:rPr lang="pt-BR" sz="2000" dirty="0" smtClean="0"/>
              <a:t> </a:t>
            </a:r>
            <a:r>
              <a:rPr lang="pt-BR" sz="2000" dirty="0" err="1" smtClean="0"/>
              <a:t>Takai</a:t>
            </a:r>
            <a:endParaRPr lang="pt-BR" sz="2000" dirty="0"/>
          </a:p>
          <a:p>
            <a:r>
              <a:rPr lang="pt-BR" sz="2000" dirty="0" smtClean="0">
                <a:hlinkClick r:id="rId2"/>
              </a:rPr>
              <a:t>otakai@gmail.com</a:t>
            </a:r>
            <a:endParaRPr lang="pt-BR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Diferenças entre End e Terminate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Evento End: </a:t>
            </a:r>
          </a:p>
          <a:p>
            <a:pPr lvl="1"/>
            <a:r>
              <a:rPr lang="pt-BR" smtClean="0"/>
              <a:t>Um pode terminar após o outro</a:t>
            </a:r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25" y="2477715"/>
            <a:ext cx="4691063" cy="260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7346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Diferenças entre End e Terminate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Evento Terminate: </a:t>
            </a:r>
          </a:p>
          <a:p>
            <a:pPr lvl="1"/>
            <a:r>
              <a:rPr lang="pt-BR" smtClean="0"/>
              <a:t>O primeiro que alcançar o Terminate, finaliza todos os tokens em paralelo</a:t>
            </a:r>
          </a:p>
          <a:p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59" y="2060848"/>
            <a:ext cx="67151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072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Variações de Gateways</a:t>
            </a:r>
            <a:endParaRPr lang="pt-BR" dirty="0" smtClean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888683051"/>
              </p:ext>
            </p:extLst>
          </p:nvPr>
        </p:nvGraphicFramePr>
        <p:xfrm>
          <a:off x="1547664" y="1916832"/>
          <a:ext cx="6300192" cy="3073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6925"/>
                <a:gridCol w="5013267"/>
              </a:tblGrid>
              <a:tr h="372782"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1"/>
                          </a:solidFill>
                        </a:rPr>
                        <a:t>Elemento</a:t>
                      </a:r>
                      <a:endParaRPr lang="pt-B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3886" marR="123886" marT="45709" marB="4570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1"/>
                          </a:solidFill>
                        </a:rPr>
                        <a:t>Descrição</a:t>
                      </a:r>
                      <a:endParaRPr lang="pt-B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3886" marR="123886" marT="45709" marB="45709">
                    <a:solidFill>
                      <a:schemeClr val="accent1"/>
                    </a:solidFill>
                  </a:tcPr>
                </a:tc>
              </a:tr>
              <a:tr h="540067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3870" marR="123870" marT="45726" marB="4572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Desvio Condicional Exclusivo (OU Exclusivo de Dados) </a:t>
                      </a:r>
                    </a:p>
                  </a:txBody>
                  <a:tcPr marL="123870" marR="123870" marT="45726" marB="45726" anchor="ctr"/>
                </a:tc>
              </a:tr>
              <a:tr h="540067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3870" marR="123870" marT="45726" marB="4572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Desvio Condicionado por Evento  (OU Exclusivo de Eventos)</a:t>
                      </a:r>
                    </a:p>
                  </a:txBody>
                  <a:tcPr marL="123870" marR="123870" marT="45726" marB="45726" anchor="ctr"/>
                </a:tc>
              </a:tr>
              <a:tr h="540067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3870" marR="123870" marT="45726" marB="4572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Ativação Incondicional em Paralelo </a:t>
                      </a:r>
                    </a:p>
                  </a:txBody>
                  <a:tcPr marL="123870" marR="123870" marT="45726" marB="45726" anchor="ctr"/>
                </a:tc>
              </a:tr>
              <a:tr h="540067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3870" marR="123870" marT="45726" marB="4572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Ativação Inclusiva Condicional </a:t>
                      </a:r>
                    </a:p>
                  </a:txBody>
                  <a:tcPr marL="123870" marR="123870" marT="45726" marB="45726" anchor="ctr"/>
                </a:tc>
              </a:tr>
              <a:tr h="540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70" marR="123870" marT="45726" marB="4572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Desvio Complexo </a:t>
                      </a:r>
                    </a:p>
                  </a:txBody>
                  <a:tcPr marL="123870" marR="123870" marT="45726" marB="45726" anchor="ctr"/>
                </a:tc>
              </a:tr>
            </a:tbl>
          </a:graphicData>
        </a:graphic>
      </p:graphicFrame>
      <p:grpSp>
        <p:nvGrpSpPr>
          <p:cNvPr id="6167" name="Grupo 4"/>
          <p:cNvGrpSpPr>
            <a:grpSpLocks/>
          </p:cNvGrpSpPr>
          <p:nvPr/>
        </p:nvGrpSpPr>
        <p:grpSpPr bwMode="auto">
          <a:xfrm>
            <a:off x="1835696" y="2372053"/>
            <a:ext cx="798513" cy="2546350"/>
            <a:chOff x="899592" y="957212"/>
            <a:chExt cx="798426" cy="2546104"/>
          </a:xfrm>
        </p:grpSpPr>
        <p:pic>
          <p:nvPicPr>
            <p:cNvPr id="616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957212"/>
              <a:ext cx="798426" cy="396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6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06" y="1494674"/>
              <a:ext cx="413999" cy="396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06" y="2032136"/>
              <a:ext cx="413999" cy="396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05" y="2569598"/>
              <a:ext cx="413999" cy="396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06" y="3107060"/>
              <a:ext cx="413999" cy="396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Variações de Atividades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746496025"/>
              </p:ext>
            </p:extLst>
          </p:nvPr>
        </p:nvGraphicFramePr>
        <p:xfrm>
          <a:off x="1691680" y="1305273"/>
          <a:ext cx="5926174" cy="49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109"/>
                <a:gridCol w="2072865"/>
                <a:gridCol w="1800200"/>
              </a:tblGrid>
              <a:tr h="360700">
                <a:tc>
                  <a:txBody>
                    <a:bodyPr/>
                    <a:lstStyle/>
                    <a:p>
                      <a:r>
                        <a:rPr lang="pt-BR" dirty="0" smtClean="0"/>
                        <a:t>Tarefa</a:t>
                      </a:r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Subprocesso</a:t>
                      </a:r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Descrição</a:t>
                      </a:r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20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Atômica</a:t>
                      </a:r>
                      <a:endParaRPr lang="pt-BR" dirty="0"/>
                    </a:p>
                  </a:txBody>
                  <a:tcPr marL="98007" marR="980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053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Múltiplas Instâncias</a:t>
                      </a:r>
                      <a:endParaRPr lang="pt-BR" dirty="0"/>
                    </a:p>
                  </a:txBody>
                  <a:tcPr marL="98007" marR="980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053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Loop</a:t>
                      </a:r>
                      <a:endParaRPr lang="pt-BR" dirty="0"/>
                    </a:p>
                  </a:txBody>
                  <a:tcPr marL="98007" marR="980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0701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98007" marR="980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Compensação</a:t>
                      </a:r>
                      <a:endParaRPr lang="pt-BR" dirty="0"/>
                    </a:p>
                  </a:txBody>
                  <a:tcPr marL="98007" marR="980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75124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71383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129394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287405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96" y="5287405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96" y="4129394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96" y="2971383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96" y="1875124"/>
            <a:ext cx="1181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910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Básico</a:t>
            </a:r>
          </a:p>
        </p:txBody>
      </p:sp>
      <p:pic>
        <p:nvPicPr>
          <p:cNvPr id="6" name="BPMNDiveInto1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243" y="1268413"/>
            <a:ext cx="6334125" cy="4751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 BPMN: Corridas</a:t>
            </a:r>
          </a:p>
        </p:txBody>
      </p:sp>
      <p:pic>
        <p:nvPicPr>
          <p:cNvPr id="6" name="BPMNDiveInto2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243" y="1196975"/>
            <a:ext cx="6334125" cy="475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PPTXFIT">
  <a:themeElements>
    <a:clrScheme name="Design padrão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66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TemaPPTXFIT</Template>
  <TotalTime>4108</TotalTime>
  <Words>497</Words>
  <Application>Microsoft Office PowerPoint</Application>
  <PresentationFormat>Apresentação na tela (4:3)</PresentationFormat>
  <Paragraphs>176</Paragraphs>
  <Slides>36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TemaPPTXFIT</vt:lpstr>
      <vt:lpstr>BPMN</vt:lpstr>
      <vt:lpstr>Elementos do BPMN</vt:lpstr>
      <vt:lpstr>Variações de Eventos</vt:lpstr>
      <vt:lpstr>Diferenças entre End e Terminate</vt:lpstr>
      <vt:lpstr>Diferenças entre End e Terminate</vt:lpstr>
      <vt:lpstr>Variações de Gateways</vt:lpstr>
      <vt:lpstr>Variações de Atividades</vt:lpstr>
      <vt:lpstr>Evento BPMN: Básico</vt:lpstr>
      <vt:lpstr>Evento BPMN: Corridas</vt:lpstr>
      <vt:lpstr>Evento BPMN: Interrupção</vt:lpstr>
      <vt:lpstr>Evento BPMN: Data XOR </vt:lpstr>
      <vt:lpstr>Evento BPMN: Paralelo</vt:lpstr>
      <vt:lpstr>Evento BPMN: Event XOR</vt:lpstr>
      <vt:lpstr>Evento BPMN: Condicional Inclusiva</vt:lpstr>
      <vt:lpstr>Evento BPMN: Condicional Inclusiva</vt:lpstr>
      <vt:lpstr>Loop Sequencial</vt:lpstr>
      <vt:lpstr>Loop Paralelo</vt:lpstr>
      <vt:lpstr>Colaboração</vt:lpstr>
      <vt:lpstr>Manipulando Exceções (timeout)</vt:lpstr>
      <vt:lpstr>Manipulando Exceções (erro)</vt:lpstr>
      <vt:lpstr>Transações</vt:lpstr>
      <vt:lpstr>Compensação Direta</vt:lpstr>
      <vt:lpstr>Fluxo de Mensagens x Sequência</vt:lpstr>
      <vt:lpstr>Arquitetura de Negócio</vt:lpstr>
      <vt:lpstr>DFD Essencial x BPMN</vt:lpstr>
      <vt:lpstr>Descrevendo Fluxo de Mensagens</vt:lpstr>
      <vt:lpstr>Exemplo</vt:lpstr>
      <vt:lpstr>DFD Essencial</vt:lpstr>
      <vt:lpstr>Início: Caminho Feliz  (Nível de Evento)</vt:lpstr>
      <vt:lpstr>Tratando as Exceções  (Nível de Evento)</vt:lpstr>
      <vt:lpstr>Tratando as Exceções  (Nível de Tarefa)</vt:lpstr>
      <vt:lpstr>Tratando as Exceções  (Nível de Evento)</vt:lpstr>
      <vt:lpstr>Tratando as Exceções  (Nível de Tarefa)</vt:lpstr>
      <vt:lpstr>Tratando as Exceções  (Nível de Evento)</vt:lpstr>
      <vt:lpstr>Nível das Tarefas</vt:lpstr>
      <vt:lpstr>Slide 36</vt:lpstr>
    </vt:vector>
  </TitlesOfParts>
  <Company>Atech - Negócios em Tecnologias S/A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Institucional</dc:title>
  <dc:creator>Fernanda Puga</dc:creator>
  <cp:keywords>ATECH.000.01.00039/B</cp:keywords>
  <cp:lastModifiedBy>Takai</cp:lastModifiedBy>
  <cp:revision>230</cp:revision>
  <dcterms:created xsi:type="dcterms:W3CDTF">2010-03-02T20:40:03Z</dcterms:created>
  <dcterms:modified xsi:type="dcterms:W3CDTF">2012-12-15T14:00:24Z</dcterms:modified>
</cp:coreProperties>
</file>